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0"/>
  </p:notesMasterIdLst>
  <p:sldIdLst>
    <p:sldId id="256" r:id="rId2"/>
    <p:sldId id="257" r:id="rId3"/>
    <p:sldId id="258" r:id="rId4"/>
    <p:sldId id="267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</p:sldIdLst>
  <p:sldSz cx="9144000" cy="5143500" type="screen16x9"/>
  <p:notesSz cx="6858000" cy="9144000"/>
  <p:embeddedFontLst>
    <p:embeddedFont>
      <p:font typeface="Montserrat" panose="00000500000000000000" pitchFamily="2" charset="-18"/>
      <p:regular r:id="rId21"/>
      <p:bold r:id="rId22"/>
      <p:italic r:id="rId23"/>
      <p:boldItalic r:id="rId24"/>
    </p:embeddedFont>
    <p:embeddedFont>
      <p:font typeface="Montserrat ExtraBold" panose="00000900000000000000" pitchFamily="2" charset="-18"/>
      <p:bold r:id="rId25"/>
      <p:boldItalic r:id="rId26"/>
    </p:embeddedFont>
    <p:embeddedFont>
      <p:font typeface="Montserrat ExtraLight" panose="00000300000000000000" pitchFamily="2" charset="-18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41734A-B965-4C53-A50F-60744E60296B}">
  <a:tblStyle styleId="{6641734A-B965-4C53-A50F-60744E6029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59" r:id="rId4"/>
    <p:sldLayoutId id="2147483660" r:id="rId5"/>
    <p:sldLayoutId id="2147483665" r:id="rId6"/>
    <p:sldLayoutId id="2147483666" r:id="rId7"/>
    <p:sldLayoutId id="2147483675" r:id="rId8"/>
    <p:sldLayoutId id="2147483676" r:id="rId9"/>
    <p:sldLayoutId id="2147483677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5400" dirty="0"/>
              <a:t>HTML</a:t>
            </a:r>
            <a:endParaRPr sz="5400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657856" y="2624375"/>
            <a:ext cx="3950208" cy="55587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200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HyperText Markup Language</a:t>
            </a:r>
            <a:endParaRPr sz="2000" dirty="0">
              <a:solidFill>
                <a:schemeClr val="bg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DB2D251-D256-0CED-1F2C-CD4CA4D5B9AC}"/>
              </a:ext>
            </a:extLst>
          </p:cNvPr>
          <p:cNvSpPr txBox="1"/>
          <p:nvPr/>
        </p:nvSpPr>
        <p:spPr>
          <a:xfrm>
            <a:off x="7266432" y="4572001"/>
            <a:ext cx="1877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dirty="0">
                <a:solidFill>
                  <a:schemeClr val="bg1"/>
                </a:solidFill>
              </a:rPr>
              <a:t>Kozarević Luka IV</a:t>
            </a:r>
            <a:r>
              <a:rPr lang="sr-Latn-BA" sz="1200" dirty="0">
                <a:solidFill>
                  <a:schemeClr val="bg1"/>
                </a:solidFill>
              </a:rPr>
              <a:t>-1</a:t>
            </a:r>
            <a:endParaRPr lang="sr-Latn-BA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537B0-AE49-AD62-EC2A-1461B52C5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5950" y="1185735"/>
            <a:ext cx="7172100" cy="3039900"/>
          </a:xfrm>
        </p:spPr>
        <p:txBody>
          <a:bodyPr/>
          <a:lstStyle/>
          <a:p>
            <a:endParaRPr lang="sr-Latn-B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A5209-BFF3-A419-6F81-918373A43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6" y="482321"/>
            <a:ext cx="8390373" cy="42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62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04BB3-D08C-2665-C196-A8BC83CB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sz="3200" dirty="0"/>
              <a:t>NASLOVI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17789-2EBD-D2DF-5AFD-6DD46A856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8575"/>
            <a:ext cx="7391584" cy="3039900"/>
          </a:xfrm>
        </p:spPr>
        <p:txBody>
          <a:bodyPr/>
          <a:lstStyle/>
          <a:p>
            <a:r>
              <a:rPr lang="sr-Latn-CS" altLang="sr-Latn-RS" sz="2400" dirty="0">
                <a:latin typeface="Montserrat ExtraBold" panose="00000900000000000000" pitchFamily="2" charset="-18"/>
              </a:rPr>
              <a:t>Naslovi (</a:t>
            </a:r>
            <a:r>
              <a:rPr lang="sr-Latn-CS" altLang="sr-Latn-RS" sz="2400" i="1" dirty="0">
                <a:latin typeface="Montserrat ExtraBold" panose="00000900000000000000" pitchFamily="2" charset="-18"/>
              </a:rPr>
              <a:t>headers</a:t>
            </a:r>
            <a:r>
              <a:rPr lang="sr-Latn-CS" altLang="sr-Latn-RS" sz="2400" dirty="0">
                <a:latin typeface="Montserrat ExtraBold" panose="00000900000000000000" pitchFamily="2" charset="-18"/>
              </a:rPr>
              <a:t>) se kodiraju prema relativnoj debljini ciframa od 1 do 6. </a:t>
            </a:r>
          </a:p>
          <a:p>
            <a:endParaRPr lang="sr-Latn-CS" altLang="sr-Latn-RS" sz="2400" dirty="0">
              <a:latin typeface="Montserrat ExtraBold" panose="00000900000000000000" pitchFamily="2" charset="-18"/>
            </a:endParaRPr>
          </a:p>
          <a:p>
            <a:r>
              <a:rPr lang="sr-Latn-CS" altLang="sr-Latn-RS" sz="2400" dirty="0">
                <a:latin typeface="Montserrat ExtraBold" panose="00000900000000000000" pitchFamily="2" charset="-18"/>
              </a:rPr>
              <a:t>Tag za  opšti oblik naslova: </a:t>
            </a:r>
          </a:p>
          <a:p>
            <a:pPr>
              <a:buFont typeface="Wingdings" panose="05000000000000000000" pitchFamily="2" charset="2"/>
              <a:buNone/>
            </a:pPr>
            <a:r>
              <a:rPr lang="sr-Latn-CS" altLang="sr-Latn-RS" sz="2400" dirty="0">
                <a:latin typeface="Montserrat ExtraBold" panose="00000900000000000000" pitchFamily="2" charset="-18"/>
              </a:rPr>
              <a:t>   &lt;Hn&gt; Naslov nivoa </a:t>
            </a:r>
            <a:r>
              <a:rPr lang="sr-Latn-CS" altLang="sr-Latn-RS" sz="2400" i="1" dirty="0">
                <a:latin typeface="Montserrat ExtraBold" panose="00000900000000000000" pitchFamily="2" charset="-18"/>
              </a:rPr>
              <a:t>n </a:t>
            </a:r>
            <a:r>
              <a:rPr lang="sr-Latn-CS" altLang="sr-Latn-RS" sz="2400" dirty="0">
                <a:latin typeface="Montserrat ExtraBold" panose="00000900000000000000" pitchFamily="2" charset="-18"/>
              </a:rPr>
              <a:t>&lt;/Hn&gt;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sr-Latn-CS" altLang="sr-Latn-RS" sz="2400" dirty="0">
                <a:latin typeface="Montserrat ExtraBold" panose="00000900000000000000" pitchFamily="2" charset="-18"/>
              </a:rPr>
              <a:t>   gdje n uzima vrijednosti od 1 do 6.</a:t>
            </a:r>
          </a:p>
          <a:p>
            <a:endParaRPr lang="sr-Latn-BA" dirty="0"/>
          </a:p>
        </p:txBody>
      </p:sp>
    </p:spTree>
    <p:extLst>
      <p:ext uri="{BB962C8B-B14F-4D97-AF65-F5344CB8AC3E}">
        <p14:creationId xmlns:p14="http://schemas.microsoft.com/office/powerpoint/2010/main" val="1629190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A1CDB-1F59-E802-CC43-4591E5764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B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903AE-8699-7653-5CC4-90194E6C7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500" y="1238249"/>
            <a:ext cx="7172100" cy="3039899"/>
          </a:xfrm>
          <a:prstGeom prst="rect">
            <a:avLst/>
          </a:prstGeom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856203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EC6FA-C86B-7428-7F79-D7CAE297A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98" y="455073"/>
            <a:ext cx="7110230" cy="941400"/>
          </a:xfrm>
        </p:spPr>
        <p:txBody>
          <a:bodyPr/>
          <a:lstStyle/>
          <a:p>
            <a:r>
              <a:rPr lang="sr-Latn-BA" sz="3200" dirty="0"/>
              <a:t>ODJELJAK &amp; PARAGRAF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2E5FAF-2A96-AA2A-E94F-D5C3EFC79C5A}"/>
              </a:ext>
            </a:extLst>
          </p:cNvPr>
          <p:cNvSpPr txBox="1"/>
          <p:nvPr/>
        </p:nvSpPr>
        <p:spPr>
          <a:xfrm>
            <a:off x="622998" y="1507253"/>
            <a:ext cx="829993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altLang="sr-Latn-RS" sz="2000" dirty="0">
                <a:solidFill>
                  <a:schemeClr val="bg1"/>
                </a:solidFill>
                <a:latin typeface="Montserrat ExtraBold" panose="00000900000000000000" pitchFamily="2" charset="-18"/>
              </a:rPr>
              <a:t>Odeljak (</a:t>
            </a:r>
            <a:r>
              <a:rPr lang="sr-Latn-CS" altLang="sr-Latn-RS" sz="2000" i="1" dirty="0">
                <a:solidFill>
                  <a:schemeClr val="bg1"/>
                </a:solidFill>
                <a:latin typeface="Montserrat ExtraBold" panose="00000900000000000000" pitchFamily="2" charset="-18"/>
              </a:rPr>
              <a:t>division</a:t>
            </a:r>
            <a:r>
              <a:rPr lang="sr-Latn-CS" altLang="sr-Latn-RS" sz="2000" dirty="0">
                <a:solidFill>
                  <a:schemeClr val="bg1"/>
                </a:solidFill>
                <a:latin typeface="Montserrat ExtraBold" panose="00000900000000000000" pitchFamily="2" charset="-18"/>
              </a:rPr>
              <a:t>) se opisuje zagradama</a:t>
            </a:r>
          </a:p>
          <a:p>
            <a:r>
              <a:rPr lang="sr-Latn-CS" altLang="sr-Latn-RS" sz="2000" dirty="0">
                <a:solidFill>
                  <a:schemeClr val="bg1"/>
                </a:solidFill>
                <a:latin typeface="Montserrat ExtraBold" panose="00000900000000000000" pitchFamily="2" charset="-18"/>
              </a:rPr>
              <a:t> &lt;DIV&gt; ... &lt;/DIV&gt;.</a:t>
            </a:r>
          </a:p>
          <a:p>
            <a:r>
              <a:rPr lang="sr-Latn-CS" altLang="sr-Latn-RS" sz="2000" dirty="0">
                <a:solidFill>
                  <a:schemeClr val="bg1"/>
                </a:solidFill>
                <a:latin typeface="Montserrat ExtraBold" panose="00000900000000000000" pitchFamily="2" charset="-18"/>
              </a:rPr>
              <a:t>Ovaj tag može imati atribut za pozicioniranje ALIGN sa vrednostima CENTER, RIGHT ili LEFT.</a:t>
            </a:r>
          </a:p>
          <a:p>
            <a:endParaRPr lang="sr-Latn-CS" altLang="sr-Latn-RS" sz="2000" dirty="0">
              <a:solidFill>
                <a:schemeClr val="bg1"/>
              </a:solidFill>
              <a:latin typeface="Montserrat ExtraBold" panose="00000900000000000000" pitchFamily="2" charset="-18"/>
            </a:endParaRPr>
          </a:p>
          <a:p>
            <a:r>
              <a:rPr lang="sr-Latn-CS" altLang="sr-Latn-RS" sz="2000" dirty="0">
                <a:solidFill>
                  <a:schemeClr val="bg1"/>
                </a:solidFill>
                <a:latin typeface="Montserrat ExtraBold" panose="00000900000000000000" pitchFamily="2" charset="-18"/>
              </a:rPr>
              <a:t>Pasus (</a:t>
            </a:r>
            <a:r>
              <a:rPr lang="sr-Latn-CS" altLang="sr-Latn-RS" sz="2000" i="1" dirty="0">
                <a:solidFill>
                  <a:schemeClr val="bg1"/>
                </a:solidFill>
                <a:latin typeface="Montserrat ExtraBold" panose="00000900000000000000" pitchFamily="2" charset="-18"/>
              </a:rPr>
              <a:t>paragraph</a:t>
            </a:r>
            <a:r>
              <a:rPr lang="sr-Latn-CS" altLang="sr-Latn-RS" sz="2000" dirty="0">
                <a:solidFill>
                  <a:schemeClr val="bg1"/>
                </a:solidFill>
                <a:latin typeface="Montserrat ExtraBold" panose="00000900000000000000" pitchFamily="2" charset="-18"/>
              </a:rPr>
              <a:t>) se obilježava tagovima &lt;P&gt; ... &lt;/P&gt;.</a:t>
            </a:r>
          </a:p>
          <a:p>
            <a:r>
              <a:rPr lang="sr-Latn-CS" altLang="sr-Latn-RS" sz="2000" dirty="0">
                <a:solidFill>
                  <a:schemeClr val="bg1"/>
                </a:solidFill>
                <a:latin typeface="Montserrat ExtraBold" panose="00000900000000000000" pitchFamily="2" charset="-18"/>
              </a:rPr>
              <a:t>Ukoliko u ravnom tekstu sledi pasus za pasusom, tag &lt;/P&gt; se može izostaviti.</a:t>
            </a:r>
          </a:p>
          <a:p>
            <a:r>
              <a:rPr lang="sr-Latn-CS" altLang="sr-Latn-RS" sz="2000" dirty="0">
                <a:solidFill>
                  <a:schemeClr val="bg1"/>
                </a:solidFill>
                <a:latin typeface="Montserrat ExtraBold" panose="00000900000000000000" pitchFamily="2" charset="-18"/>
              </a:rPr>
              <a:t>Ovaj tag može imati atribut za pozicioniranje ALIGN sa istim vrijednostima kao tag &lt;DIV&gt;.</a:t>
            </a:r>
          </a:p>
          <a:p>
            <a:endParaRPr lang="sr-Latn-B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342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831A-F72B-2954-409D-F45462CB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44" y="265563"/>
            <a:ext cx="5381913" cy="941400"/>
          </a:xfrm>
        </p:spPr>
        <p:txBody>
          <a:bodyPr/>
          <a:lstStyle/>
          <a:p>
            <a:r>
              <a:rPr lang="sr-Latn-BA" sz="3200" dirty="0"/>
              <a:t>HORIZONTALNA LINIJA &amp; NOVI 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34C49F-71F2-A962-5F62-FAA2EC5E4EDB}"/>
              </a:ext>
            </a:extLst>
          </p:cNvPr>
          <p:cNvSpPr txBox="1"/>
          <p:nvPr/>
        </p:nvSpPr>
        <p:spPr>
          <a:xfrm>
            <a:off x="341644" y="1668026"/>
            <a:ext cx="898322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altLang="sr-Latn-RS" sz="2400" dirty="0">
                <a:solidFill>
                  <a:schemeClr val="bg1"/>
                </a:solidFill>
                <a:latin typeface="Montserrat ExtraBold" panose="00000900000000000000" pitchFamily="2" charset="-18"/>
              </a:rPr>
              <a:t>Razdvojna linija ( </a:t>
            </a:r>
            <a:r>
              <a:rPr lang="sr-Latn-CS" altLang="sr-Latn-RS" sz="2400" i="1" dirty="0">
                <a:solidFill>
                  <a:schemeClr val="bg1"/>
                </a:solidFill>
                <a:latin typeface="Montserrat ExtraBold" panose="00000900000000000000" pitchFamily="2" charset="-18"/>
              </a:rPr>
              <a:t>rule</a:t>
            </a:r>
            <a:r>
              <a:rPr lang="sr-Latn-CS" altLang="sr-Latn-RS" sz="2400" dirty="0">
                <a:solidFill>
                  <a:schemeClr val="bg1"/>
                </a:solidFill>
                <a:latin typeface="Montserrat ExtraBold" panose="00000900000000000000" pitchFamily="2" charset="-18"/>
              </a:rPr>
              <a:t>) se obilježava   </a:t>
            </a:r>
          </a:p>
          <a:p>
            <a:r>
              <a:rPr lang="sr-Latn-CS" altLang="sr-Latn-RS" sz="2400" dirty="0">
                <a:solidFill>
                  <a:schemeClr val="bg1"/>
                </a:solidFill>
                <a:latin typeface="Montserrat ExtraBold" panose="00000900000000000000" pitchFamily="2" charset="-18"/>
              </a:rPr>
              <a:t>tagom &lt;HR&gt; </a:t>
            </a:r>
          </a:p>
          <a:p>
            <a:r>
              <a:rPr lang="sr-Latn-CS" altLang="sr-Latn-RS" sz="2400" dirty="0">
                <a:solidFill>
                  <a:schemeClr val="bg1"/>
                </a:solidFill>
                <a:latin typeface="Montserrat ExtraBold" panose="00000900000000000000" pitchFamily="2" charset="-18"/>
              </a:rPr>
              <a:t>Ovo je prost tag: ne postoji kraj taga &lt;/HR&gt;.</a:t>
            </a:r>
          </a:p>
          <a:p>
            <a:endParaRPr lang="sr-Latn-CS" altLang="sr-Latn-RS" sz="2400" dirty="0">
              <a:solidFill>
                <a:schemeClr val="bg1"/>
              </a:solidFill>
              <a:latin typeface="Montserrat ExtraBold" panose="00000900000000000000" pitchFamily="2" charset="-18"/>
            </a:endParaRPr>
          </a:p>
          <a:p>
            <a:r>
              <a:rPr lang="sr-Latn-CS" altLang="sr-Latn-RS" sz="2400" dirty="0">
                <a:solidFill>
                  <a:schemeClr val="bg1"/>
                </a:solidFill>
                <a:latin typeface="Montserrat ExtraBold" panose="00000900000000000000" pitchFamily="2" charset="-18"/>
              </a:rPr>
              <a:t>Novi red (</a:t>
            </a:r>
            <a:r>
              <a:rPr lang="sr-Latn-CS" altLang="sr-Latn-RS" sz="2400" i="1" dirty="0">
                <a:solidFill>
                  <a:schemeClr val="bg1"/>
                </a:solidFill>
                <a:latin typeface="Montserrat ExtraBold" panose="00000900000000000000" pitchFamily="2" charset="-18"/>
              </a:rPr>
              <a:t>break</a:t>
            </a:r>
            <a:r>
              <a:rPr lang="sr-Latn-CS" altLang="sr-Latn-RS" sz="2400" dirty="0">
                <a:solidFill>
                  <a:schemeClr val="bg1"/>
                </a:solidFill>
                <a:latin typeface="Montserrat ExtraBold" panose="00000900000000000000" pitchFamily="2" charset="-18"/>
              </a:rPr>
              <a:t>) se obeležava tagom &lt;BR&gt;.</a:t>
            </a:r>
          </a:p>
          <a:p>
            <a:r>
              <a:rPr lang="sr-Latn-CS" altLang="sr-Latn-RS" sz="2400" dirty="0">
                <a:solidFill>
                  <a:schemeClr val="bg1"/>
                </a:solidFill>
                <a:latin typeface="Montserrat ExtraBold" panose="00000900000000000000" pitchFamily="2" charset="-18"/>
              </a:rPr>
              <a:t>Ovo je takodje prost tag i ne postoji kraj taga &lt;/BR&gt;.</a:t>
            </a:r>
          </a:p>
          <a:p>
            <a:endParaRPr lang="sr-Latn-CS" altLang="sr-Latn-RS" dirty="0"/>
          </a:p>
          <a:p>
            <a:endParaRPr lang="sr-Latn-CS" altLang="sr-Latn-RS" dirty="0"/>
          </a:p>
        </p:txBody>
      </p:sp>
    </p:spTree>
    <p:extLst>
      <p:ext uri="{BB962C8B-B14F-4D97-AF65-F5344CB8AC3E}">
        <p14:creationId xmlns:p14="http://schemas.microsoft.com/office/powerpoint/2010/main" val="1881205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BA7E-3E28-BAFF-BDB1-40C9A3AB1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594" y="445025"/>
            <a:ext cx="5735700" cy="941400"/>
          </a:xfrm>
        </p:spPr>
        <p:txBody>
          <a:bodyPr/>
          <a:lstStyle/>
          <a:p>
            <a:r>
              <a:rPr lang="sr-Latn-BA" dirty="0"/>
              <a:t>PRIMJER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D7EF30-BE95-CBB9-ECDB-D62FF48C4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5887" y="1245748"/>
            <a:ext cx="5248313" cy="3788475"/>
          </a:xfrm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sr-Latn-CS" altLang="sr-Latn-RS" sz="2000" dirty="0">
                <a:latin typeface="Montserrat ExtraBold" panose="00000900000000000000" pitchFamily="2" charset="-18"/>
              </a:rPr>
              <a:t>&lt;html&gt;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sr-Latn-CS" altLang="sr-Latn-RS" sz="2000" dirty="0">
                <a:solidFill>
                  <a:schemeClr val="tx1">
                    <a:lumMod val="25000"/>
                    <a:lumOff val="75000"/>
                  </a:schemeClr>
                </a:solidFill>
                <a:latin typeface="Montserrat ExtraBold" panose="00000900000000000000" pitchFamily="2" charset="-18"/>
              </a:rPr>
              <a:t>&lt;head&gt;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sr-Latn-CS" altLang="sr-Latn-RS" sz="2000" dirty="0">
                <a:solidFill>
                  <a:srgbClr val="FFC000"/>
                </a:solidFill>
                <a:latin typeface="Montserrat ExtraBold" panose="00000900000000000000" pitchFamily="2" charset="-18"/>
              </a:rPr>
              <a:t>&lt;title&gt; </a:t>
            </a:r>
            <a:r>
              <a:rPr lang="sr-Latn-CS" altLang="sr-Latn-RS" sz="2000" dirty="0">
                <a:latin typeface="Montserrat ExtraBold" panose="00000900000000000000" pitchFamily="2" charset="-18"/>
              </a:rPr>
              <a:t>HTML Primjer </a:t>
            </a:r>
            <a:r>
              <a:rPr lang="sr-Latn-CS" altLang="sr-Latn-RS" sz="2000" dirty="0">
                <a:solidFill>
                  <a:srgbClr val="FFC000"/>
                </a:solidFill>
                <a:latin typeface="Montserrat ExtraBold" panose="00000900000000000000" pitchFamily="2" charset="-18"/>
              </a:rPr>
              <a:t>&lt;/title&gt;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sr-Latn-CS" altLang="sr-Latn-RS" sz="2000" dirty="0">
                <a:solidFill>
                  <a:schemeClr val="tx1">
                    <a:lumMod val="25000"/>
                    <a:lumOff val="75000"/>
                  </a:schemeClr>
                </a:solidFill>
                <a:latin typeface="Montserrat ExtraBold" panose="00000900000000000000" pitchFamily="2" charset="-18"/>
              </a:rPr>
              <a:t>&lt;/head&gt;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sr-Latn-CS" altLang="sr-Latn-RS" sz="2000" dirty="0">
                <a:solidFill>
                  <a:srgbClr val="FF0000"/>
                </a:solidFill>
                <a:latin typeface="Montserrat ExtraBold" panose="00000900000000000000" pitchFamily="2" charset="-18"/>
              </a:rPr>
              <a:t>&lt;body&gt;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sr-Latn-CS" altLang="sr-Latn-RS" sz="2000" dirty="0">
                <a:solidFill>
                  <a:srgbClr val="0070C0"/>
                </a:solidFill>
                <a:latin typeface="Montserrat ExtraBold" panose="00000900000000000000" pitchFamily="2" charset="-18"/>
              </a:rPr>
              <a:t>&lt;H1&gt; </a:t>
            </a:r>
            <a:r>
              <a:rPr lang="sr-Latn-CS" altLang="sr-Latn-RS" sz="2000" dirty="0">
                <a:latin typeface="Montserrat ExtraBold" panose="00000900000000000000" pitchFamily="2" charset="-18"/>
              </a:rPr>
              <a:t>HTML Uvod </a:t>
            </a:r>
            <a:r>
              <a:rPr lang="sr-Latn-CS" altLang="sr-Latn-RS" sz="2000" dirty="0">
                <a:solidFill>
                  <a:srgbClr val="0070C0"/>
                </a:solidFill>
                <a:latin typeface="Montserrat ExtraBold" panose="00000900000000000000" pitchFamily="2" charset="-18"/>
              </a:rPr>
              <a:t>&lt;/H1&gt;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sr-Latn-CS" altLang="sr-Latn-RS" sz="2000" dirty="0">
                <a:solidFill>
                  <a:srgbClr val="92D050"/>
                </a:solidFill>
                <a:latin typeface="Montserrat ExtraBold" panose="00000900000000000000" pitchFamily="2" charset="-18"/>
              </a:rPr>
              <a:t>&lt;P&gt;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sr-Latn-CS" altLang="sr-Latn-RS" sz="2000" dirty="0">
                <a:latin typeface="Montserrat ExtraBold" panose="00000900000000000000" pitchFamily="2" charset="-18"/>
              </a:rPr>
              <a:t>Ovo je primjer prvog paragrafa.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sr-Latn-CS" altLang="sr-Latn-RS" sz="2000" dirty="0">
                <a:solidFill>
                  <a:srgbClr val="92D050"/>
                </a:solidFill>
                <a:latin typeface="Montserrat ExtraBold" panose="00000900000000000000" pitchFamily="2" charset="-18"/>
              </a:rPr>
              <a:t>&lt;/P&gt;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sr-Latn-CS" altLang="sr-Latn-RS" sz="2000" dirty="0">
                <a:solidFill>
                  <a:srgbClr val="92D050"/>
                </a:solidFill>
                <a:latin typeface="Montserrat ExtraBold" panose="00000900000000000000" pitchFamily="2" charset="-18"/>
              </a:rPr>
              <a:t>&lt;P&gt; </a:t>
            </a:r>
            <a:r>
              <a:rPr lang="sr-Latn-CS" altLang="sr-Latn-RS" sz="2000" dirty="0">
                <a:latin typeface="Montserrat ExtraBold" panose="00000900000000000000" pitchFamily="2" charset="-18"/>
              </a:rPr>
              <a:t>Drugi paragraf</a:t>
            </a:r>
            <a:r>
              <a:rPr lang="sr-Latn-CS" altLang="sr-Latn-RS" sz="2000" dirty="0">
                <a:solidFill>
                  <a:schemeClr val="bg1"/>
                </a:solidFill>
                <a:latin typeface="Montserrat ExtraBold" panose="00000900000000000000" pitchFamily="2" charset="-18"/>
              </a:rPr>
              <a:t>.</a:t>
            </a:r>
            <a:r>
              <a:rPr lang="sr-Latn-CS" altLang="sr-Latn-RS" sz="2000" dirty="0">
                <a:solidFill>
                  <a:srgbClr val="92D050"/>
                </a:solidFill>
                <a:latin typeface="Montserrat ExtraBold" panose="00000900000000000000" pitchFamily="2" charset="-18"/>
              </a:rPr>
              <a:t> &lt;/P&gt;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sr-Latn-CS" altLang="sr-Latn-RS" sz="2000" dirty="0">
                <a:solidFill>
                  <a:srgbClr val="92D050"/>
                </a:solidFill>
                <a:latin typeface="Montserrat ExtraBold" panose="00000900000000000000" pitchFamily="2" charset="-18"/>
              </a:rPr>
              <a:t>&lt;P</a:t>
            </a:r>
            <a:r>
              <a:rPr lang="sr-Latn-CS" altLang="sr-Latn-RS" sz="2000" dirty="0">
                <a:latin typeface="Montserrat ExtraBold" panose="00000900000000000000" pitchFamily="2" charset="-18"/>
              </a:rPr>
              <a:t> </a:t>
            </a:r>
            <a:r>
              <a:rPr lang="sr-Latn-CS" altLang="sr-Latn-RS" sz="2000" dirty="0">
                <a:solidFill>
                  <a:srgbClr val="92D050"/>
                </a:solidFill>
                <a:latin typeface="Montserrat ExtraBold" panose="00000900000000000000" pitchFamily="2" charset="-18"/>
              </a:rPr>
              <a:t>ALIGN=CENTER&gt;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sr-Latn-CS" altLang="sr-Latn-RS" sz="2000" dirty="0">
                <a:latin typeface="Montserrat ExtraBold" panose="00000900000000000000" pitchFamily="2" charset="-18"/>
              </a:rPr>
              <a:t>Ovo je centrirani paragraf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sr-Latn-CS" altLang="sr-Latn-RS" sz="2000" dirty="0">
                <a:solidFill>
                  <a:srgbClr val="92D050"/>
                </a:solidFill>
                <a:latin typeface="Montserrat ExtraBold" panose="00000900000000000000" pitchFamily="2" charset="-18"/>
              </a:rPr>
              <a:t>&lt;/P&gt;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sr-Latn-CS" altLang="sr-Latn-RS" sz="2000" dirty="0">
                <a:solidFill>
                  <a:srgbClr val="FF0000"/>
                </a:solidFill>
                <a:latin typeface="Montserrat ExtraBold" panose="00000900000000000000" pitchFamily="2" charset="-18"/>
              </a:rPr>
              <a:t>&lt;/body&gt;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sr-Latn-CS" altLang="sr-Latn-RS" sz="2000" dirty="0">
                <a:latin typeface="Montserrat ExtraBold" panose="00000900000000000000" pitchFamily="2" charset="-18"/>
              </a:rPr>
              <a:t>&lt;/html&gt;</a:t>
            </a:r>
          </a:p>
          <a:p>
            <a:endParaRPr lang="sr-Latn-BA" dirty="0"/>
          </a:p>
        </p:txBody>
      </p:sp>
    </p:spTree>
    <p:extLst>
      <p:ext uri="{BB962C8B-B14F-4D97-AF65-F5344CB8AC3E}">
        <p14:creationId xmlns:p14="http://schemas.microsoft.com/office/powerpoint/2010/main" val="2730712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82B3C7E-CCAC-B14F-69D4-AC07B2434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436" y="110532"/>
            <a:ext cx="8953080" cy="4933741"/>
          </a:xfrm>
        </p:spPr>
        <p:txBody>
          <a:bodyPr/>
          <a:lstStyle/>
          <a:p>
            <a:endParaRPr lang="sr-Latn-B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D9188-B301-36DE-1913-9B4D3C675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69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BC55-6126-4972-127D-637EFC688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sz="3200" dirty="0"/>
              <a:t>APLIKACIJE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02BF2F-2C0B-DBA9-683F-8FE898F6D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162" y="1547549"/>
            <a:ext cx="8049675" cy="3275659"/>
          </a:xfrm>
        </p:spPr>
        <p:txBody>
          <a:bodyPr/>
          <a:lstStyle/>
          <a:p>
            <a:r>
              <a:rPr lang="sr-Latn-BA" sz="2400" b="0" i="0" dirty="0">
                <a:solidFill>
                  <a:schemeClr val="bg1"/>
                </a:solidFill>
                <a:effectLst/>
                <a:latin typeface="Montserrat ExtraBold" panose="00000900000000000000" pitchFamily="2" charset="-18"/>
              </a:rPr>
              <a:t>Postoji niz alata koje možete koristiti za</a:t>
            </a:r>
          </a:p>
          <a:p>
            <a:r>
              <a:rPr lang="sr-Latn-BA" sz="2400" b="0" i="0" dirty="0">
                <a:solidFill>
                  <a:schemeClr val="bg1"/>
                </a:solidFill>
                <a:effectLst/>
                <a:latin typeface="Montserrat ExtraBold" panose="00000900000000000000" pitchFamily="2" charset="-18"/>
              </a:rPr>
              <a:t>kucanje linijkog HTML koda neki od njih su:</a:t>
            </a:r>
          </a:p>
          <a:p>
            <a:endParaRPr lang="sr-Latn-BA" sz="2400" dirty="0">
              <a:solidFill>
                <a:schemeClr val="bg1"/>
              </a:solidFill>
              <a:latin typeface="Montserrat ExtraBold" panose="00000900000000000000" pitchFamily="2" charset="-18"/>
            </a:endParaRPr>
          </a:p>
          <a:p>
            <a:r>
              <a:rPr lang="sr-Latn-BA" sz="2400" i="1" dirty="0">
                <a:solidFill>
                  <a:schemeClr val="bg1"/>
                </a:solidFill>
                <a:latin typeface="Montserrat ExtraBold" panose="00000900000000000000" pitchFamily="2" charset="-18"/>
              </a:rPr>
              <a:t>1.Notepad</a:t>
            </a:r>
          </a:p>
          <a:p>
            <a:r>
              <a:rPr lang="sr-Latn-BA" sz="2400" i="1" dirty="0">
                <a:solidFill>
                  <a:schemeClr val="bg1"/>
                </a:solidFill>
                <a:latin typeface="Montserrat ExtraBold" panose="00000900000000000000" pitchFamily="2" charset="-18"/>
              </a:rPr>
              <a:t>2.Notepad ++</a:t>
            </a:r>
          </a:p>
          <a:p>
            <a:r>
              <a:rPr lang="sr-Latn-BA" sz="2400" i="1" dirty="0">
                <a:solidFill>
                  <a:schemeClr val="bg1"/>
                </a:solidFill>
                <a:latin typeface="Montserrat ExtraBold" panose="00000900000000000000" pitchFamily="2" charset="-18"/>
              </a:rPr>
              <a:t>3.Sublime Text</a:t>
            </a:r>
          </a:p>
          <a:p>
            <a:r>
              <a:rPr lang="sr-Latn-BA" sz="2400" i="1" dirty="0">
                <a:solidFill>
                  <a:schemeClr val="bg1"/>
                </a:solidFill>
                <a:latin typeface="Montserrat ExtraBold" panose="00000900000000000000" pitchFamily="2" charset="-18"/>
              </a:rPr>
              <a:t>4.Brackets</a:t>
            </a:r>
          </a:p>
          <a:p>
            <a:r>
              <a:rPr lang="sr-Latn-BA" sz="2400" i="1" dirty="0">
                <a:solidFill>
                  <a:schemeClr val="bg1"/>
                </a:solidFill>
                <a:latin typeface="Montserrat ExtraBold" panose="00000900000000000000" pitchFamily="2" charset="-18"/>
              </a:rPr>
              <a:t>5.Visual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275708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B8ADC-8CE2-CC97-221B-F6C257011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4738" y="2341985"/>
            <a:ext cx="4988575" cy="644700"/>
          </a:xfrm>
        </p:spPr>
        <p:txBody>
          <a:bodyPr/>
          <a:lstStyle/>
          <a:p>
            <a:r>
              <a:rPr lang="sr-Latn-BA" dirty="0">
                <a:solidFill>
                  <a:schemeClr val="accent1"/>
                </a:solidFill>
              </a:rPr>
              <a:t>HVALA NA PAŽNJI !</a:t>
            </a:r>
          </a:p>
        </p:txBody>
      </p:sp>
    </p:spTree>
    <p:extLst>
      <p:ext uri="{BB962C8B-B14F-4D97-AF65-F5344CB8AC3E}">
        <p14:creationId xmlns:p14="http://schemas.microsoft.com/office/powerpoint/2010/main" val="3754641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200" dirty="0"/>
              <a:t>ŠTA JE HTML?</a:t>
            </a:r>
            <a:endParaRPr sz="3200"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544612" y="1152283"/>
            <a:ext cx="8054775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162000">
              <a:spcAft>
                <a:spcPts val="600"/>
              </a:spcAft>
            </a:pPr>
            <a:r>
              <a:rPr lang="sr-Latn-BA" sz="2400" b="0" i="0" dirty="0">
                <a:solidFill>
                  <a:schemeClr val="bg1"/>
                </a:solidFill>
                <a:effectLst/>
                <a:latin typeface="Montserrat ExtraBold" panose="00000900000000000000" pitchFamily="2" charset="-18"/>
              </a:rPr>
              <a:t>HTML (HyperText Markup Language) je veoma jednostavan jezik koji služi za izvršavanje programa na daljinu.</a:t>
            </a:r>
          </a:p>
          <a:p>
            <a:pPr marL="342900" indent="-162000">
              <a:spcAft>
                <a:spcPts val="600"/>
              </a:spcAft>
            </a:pPr>
            <a:r>
              <a:rPr lang="sr-Latn-BA" sz="2400" b="0" i="0" dirty="0">
                <a:solidFill>
                  <a:schemeClr val="bg1"/>
                </a:solidFill>
                <a:effectLst/>
                <a:latin typeface="Montserrat ExtraBold" panose="00000900000000000000" pitchFamily="2" charset="-18"/>
              </a:rPr>
              <a:t>HTML je kreirao Tim Berners, britanski naučnik koji je radio u laboratoriji za nuklearna istraživanja u Švicarskoj</a:t>
            </a:r>
          </a:p>
          <a:p>
            <a:pPr marL="342900" indent="-162000">
              <a:spcAft>
                <a:spcPts val="600"/>
              </a:spcAft>
            </a:pPr>
            <a:r>
              <a:rPr lang="sr-Latn-BA" sz="2400" dirty="0">
                <a:solidFill>
                  <a:schemeClr val="bg1"/>
                </a:solidFill>
                <a:latin typeface="Montserrat ExtraBold" panose="00000900000000000000" pitchFamily="2" charset="-18"/>
              </a:rPr>
              <a:t>To je </a:t>
            </a:r>
            <a:r>
              <a:rPr lang="pl-PL" sz="2400" b="0" i="0" dirty="0">
                <a:solidFill>
                  <a:schemeClr val="bg1"/>
                </a:solidFill>
                <a:effectLst/>
                <a:latin typeface="Montserrat ExtraBold" panose="00000900000000000000" pitchFamily="2" charset="-18"/>
              </a:rPr>
              <a:t>je standardni jezik za kreiranje i dizajniranje web stranica i web aplikacija. </a:t>
            </a:r>
          </a:p>
          <a:p>
            <a:pPr marL="342900" indent="-162000">
              <a:spcAft>
                <a:spcPts val="600"/>
              </a:spcAft>
            </a:pPr>
            <a:r>
              <a:rPr lang="pl-PL" sz="2400" dirty="0">
                <a:solidFill>
                  <a:schemeClr val="bg1"/>
                </a:solidFill>
                <a:latin typeface="Montserrat ExtraBold" panose="00000900000000000000" pitchFamily="2" charset="-18"/>
              </a:rPr>
              <a:t>Može se sažeti u tri osnovne teze:</a:t>
            </a:r>
            <a:endParaRPr sz="2400" dirty="0">
              <a:solidFill>
                <a:schemeClr val="bg1"/>
              </a:solidFill>
              <a:latin typeface="Montserrat ExtraBold" panose="00000900000000000000" pitchFamily="2" charset="-18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717908" y="1439226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227738" y="2103455"/>
            <a:ext cx="2168961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SEMANTIČNOST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227738" y="2771310"/>
            <a:ext cx="2168961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1600" dirty="0">
                <a:latin typeface="Montserrat ExtraLight" panose="00000300000000000000" pitchFamily="2" charset="-18"/>
              </a:rPr>
              <a:t>HTML pruža semantičkeinformacije o tome što taj sadržaj znači.Na primjer korištenjem elementa &lt;footer&gt; daje informaciju o tome gdje se nalazi </a:t>
            </a:r>
            <a:r>
              <a:rPr lang="sr-Latn-BA" sz="1600" b="1" u="sng" dirty="0">
                <a:latin typeface="Montserrat ExtraLight" panose="00000300000000000000" pitchFamily="2" charset="-18"/>
              </a:rPr>
              <a:t>podnožje stranice</a:t>
            </a:r>
            <a:endParaRPr sz="1600" b="1" u="sng" dirty="0">
              <a:latin typeface="Montserrat ExtraLight" panose="00000300000000000000" pitchFamily="2" charset="-18"/>
            </a:endParaRPr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5834379" y="2120275"/>
            <a:ext cx="2331676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INTERAKTIVNOST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5722169" y="2771310"/>
            <a:ext cx="27939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1600" b="0" i="0" dirty="0">
                <a:solidFill>
                  <a:schemeClr val="bg1"/>
                </a:solidFill>
                <a:effectLst/>
                <a:latin typeface="Montserrat ExtraLight" panose="00000300000000000000" pitchFamily="2" charset="-18"/>
              </a:rPr>
              <a:t>Iako HTML sam po sebi nije interaktivan jezik, omogućava integraciju s drugim tehnologijama poput CSS za stiliziranje i </a:t>
            </a:r>
            <a:r>
              <a:rPr lang="sr-Latn-BA" sz="1600" b="1" i="0" dirty="0">
                <a:solidFill>
                  <a:schemeClr val="bg1"/>
                </a:solidFill>
                <a:effectLst/>
                <a:latin typeface="Montserrat ExtraLight" panose="00000300000000000000" pitchFamily="2" charset="-18"/>
              </a:rPr>
              <a:t>JavaScript</a:t>
            </a:r>
            <a:r>
              <a:rPr lang="sr-Latn-BA" sz="1600" b="0" i="0" dirty="0">
                <a:solidFill>
                  <a:schemeClr val="bg1"/>
                </a:solidFill>
                <a:effectLst/>
                <a:latin typeface="Montserrat ExtraLight" panose="00000300000000000000" pitchFamily="2" charset="-18"/>
              </a:rPr>
              <a:t> za dinamičko upravljanje sadržajem i </a:t>
            </a:r>
            <a:r>
              <a:rPr lang="sr-Latn-BA" sz="1600" b="1" i="0" dirty="0">
                <a:solidFill>
                  <a:schemeClr val="bg1"/>
                </a:solidFill>
                <a:effectLst/>
                <a:latin typeface="Montserrat ExtraLight" panose="00000300000000000000" pitchFamily="2" charset="-18"/>
              </a:rPr>
              <a:t>interakciju s korisnicima</a:t>
            </a:r>
            <a:r>
              <a:rPr lang="sr-Latn-BA" sz="1600" b="0" i="0" dirty="0">
                <a:solidFill>
                  <a:schemeClr val="bg1"/>
                </a:solidFill>
                <a:effectLst/>
                <a:latin typeface="Montserrat ExtraLight" panose="00000300000000000000" pitchFamily="2" charset="-18"/>
              </a:rPr>
              <a:t>. </a:t>
            </a:r>
            <a:endParaRPr sz="1600" dirty="0">
              <a:solidFill>
                <a:schemeClr val="bg1"/>
              </a:solidFill>
              <a:latin typeface="Montserrat ExtraLight" panose="00000300000000000000" pitchFamily="2" charset="-18"/>
            </a:endParaRP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723058" y="205657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STRUKTURA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627931" y="2890313"/>
            <a:ext cx="2156977" cy="2043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1600" b="0" i="0" dirty="0">
                <a:solidFill>
                  <a:schemeClr val="bg1"/>
                </a:solidFill>
                <a:effectLst/>
                <a:latin typeface="Montserrat ExtraLight" panose="00000300000000000000" pitchFamily="2" charset="-18"/>
              </a:rPr>
              <a:t>HTML se koristi za definiranje strukture sadržaja web stranica putem različitih elemenata poput zaglavlja, paragrafa, slika, tablica itd.</a:t>
            </a:r>
            <a:endParaRPr sz="1600" dirty="0">
              <a:solidFill>
                <a:schemeClr val="bg1"/>
              </a:solidFill>
              <a:latin typeface="Montserrat ExtraLight" panose="00000300000000000000" pitchFamily="2" charset="-18"/>
            </a:endParaRPr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329699" y="139910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5936340" y="139910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557958" y="2003549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174800" y="2003549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>
            <a:cxnSpLocks/>
          </p:cNvCxnSpPr>
          <p:nvPr/>
        </p:nvCxnSpPr>
        <p:spPr>
          <a:xfrm flipV="1">
            <a:off x="6722128" y="1999622"/>
            <a:ext cx="495424" cy="392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-2223326" y="123004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.html</a:t>
            </a:r>
            <a:endParaRPr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141954" y="1497592"/>
            <a:ext cx="8860091" cy="1898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2400" u="sng" dirty="0">
                <a:latin typeface="Montserrat ExtraBold" panose="00000900000000000000" pitchFamily="2" charset="-18"/>
              </a:rPr>
              <a:t>HTML</a:t>
            </a:r>
            <a:r>
              <a:rPr lang="sr-Latn-BA" sz="2400" dirty="0">
                <a:latin typeface="Montserrat ExtraBold" panose="00000900000000000000" pitchFamily="2" charset="-18"/>
              </a:rPr>
              <a:t> stranice imaju ekstenziju .html ili .htm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2400" dirty="0">
                <a:latin typeface="Montserrat ExtraBold" panose="00000900000000000000" pitchFamily="2" charset="-18"/>
              </a:rPr>
              <a:t>a nalaze se u odredjenom direktorijumu servera vezanog na Internet, što ih čini dostupnim na web-u.</a:t>
            </a:r>
          </a:p>
        </p:txBody>
      </p:sp>
      <p:cxnSp>
        <p:nvCxnSpPr>
          <p:cNvPr id="275" name="Google Shape;275;p49"/>
          <p:cNvCxnSpPr/>
          <p:nvPr/>
        </p:nvCxnSpPr>
        <p:spPr>
          <a:xfrm>
            <a:off x="-517341" y="87716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AA11C-6047-A326-1678-C065017A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sz="3200" dirty="0"/>
              <a:t>KOMANDE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28887-6585-1157-7982-B3BBE8714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118" y="1658575"/>
            <a:ext cx="7847763" cy="3039900"/>
          </a:xfrm>
        </p:spPr>
        <p:txBody>
          <a:bodyPr/>
          <a:lstStyle/>
          <a:p>
            <a:r>
              <a:rPr lang="sr-Latn-BA" sz="2400" dirty="0">
                <a:latin typeface="Montserrat ExtraBold" panose="00000900000000000000" pitchFamily="2" charset="-18"/>
              </a:rPr>
              <a:t>HTML komande se pišu u vidu tzv. </a:t>
            </a:r>
            <a:r>
              <a:rPr lang="sr-Latn-BA" sz="2400" u="sng" dirty="0">
                <a:latin typeface="Montserrat ExtraBold" panose="00000900000000000000" pitchFamily="2" charset="-18"/>
              </a:rPr>
              <a:t>TAG-ova</a:t>
            </a:r>
            <a:r>
              <a:rPr lang="sr-Latn-BA" sz="2400" dirty="0">
                <a:latin typeface="Montserrat ExtraBold" panose="00000900000000000000" pitchFamily="2" charset="-18"/>
              </a:rPr>
              <a:t>.</a:t>
            </a:r>
          </a:p>
          <a:p>
            <a:r>
              <a:rPr lang="sr-Latn-BA" sz="2400" dirty="0">
                <a:latin typeface="Montserrat ExtraBold" panose="00000900000000000000" pitchFamily="2" charset="-18"/>
              </a:rPr>
              <a:t>Jedan tag je ustvari komanda koja govori browseru šta i kako da uradi to jest na koji način da prikaže sadržaj stranice.</a:t>
            </a:r>
            <a:endParaRPr lang="sr-Latn-CS" altLang="sr-Latn-RS" sz="2400" dirty="0">
              <a:latin typeface="Montserrat ExtraBold" panose="00000900000000000000" pitchFamily="2" charset="-18"/>
            </a:endParaRPr>
          </a:p>
          <a:p>
            <a:r>
              <a:rPr lang="sr-Latn-CS" altLang="sr-Latn-RS" sz="2400" dirty="0">
                <a:latin typeface="Montserrat ExtraBold" panose="00000900000000000000" pitchFamily="2" charset="-18"/>
              </a:rPr>
              <a:t>HTML tagovi su </a:t>
            </a:r>
            <a:r>
              <a:rPr lang="sr-Latn-CS" altLang="sr-Latn-RS" sz="2400" i="1" u="sng" dirty="0">
                <a:latin typeface="Montserrat ExtraBold" panose="00000900000000000000" pitchFamily="2" charset="-18"/>
              </a:rPr>
              <a:t>"case insensitive„</a:t>
            </a:r>
          </a:p>
          <a:p>
            <a:pPr marL="155575" indent="0">
              <a:buNone/>
            </a:pPr>
            <a:endParaRPr lang="sr-Latn-CS" altLang="sr-Latn-RS" sz="2400" i="1" u="sng" dirty="0">
              <a:latin typeface="Montserrat ExtraBold" panose="00000900000000000000" pitchFamily="2" charset="-18"/>
            </a:endParaRPr>
          </a:p>
          <a:p>
            <a:endParaRPr lang="sr-Latn-BA" sz="2400" dirty="0">
              <a:latin typeface="Montserrat ExtraBold" panose="000009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884178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A8196-8F0A-7A62-8E8A-3F717CF8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sz="3200" dirty="0"/>
              <a:t>TAGOVI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599EB-7758-366E-0273-970392A45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498501"/>
            <a:ext cx="7984437" cy="2760900"/>
          </a:xfrm>
        </p:spPr>
        <p:txBody>
          <a:bodyPr/>
          <a:lstStyle/>
          <a:p>
            <a:r>
              <a:rPr lang="sr-Latn-CS" altLang="sr-Latn-RS" sz="2400" dirty="0">
                <a:latin typeface="Montserrat ExtraBold" panose="00000900000000000000" pitchFamily="2" charset="-18"/>
              </a:rPr>
              <a:t>&lt;html&gt; tag se nalazi na početku svakog HTML dokumenta i govori browseru da je fajl koji je upravo počeo da učitava HTML dokument i da kao takvog treba i da ga prikaže.</a:t>
            </a:r>
          </a:p>
          <a:p>
            <a:r>
              <a:rPr lang="sr-Latn-CS" altLang="sr-Latn-RS" sz="2400" dirty="0">
                <a:latin typeface="Montserrat ExtraBold" panose="00000900000000000000" pitchFamily="2" charset="-18"/>
              </a:rPr>
              <a:t>Na kraj HTML dokumenta se stavlja završni HTML tag: </a:t>
            </a:r>
            <a:r>
              <a:rPr lang="sr-Latn-CS" altLang="sr-Latn-RS" sz="2400" b="1" dirty="0">
                <a:latin typeface="Montserrat ExtraBold" panose="00000900000000000000" pitchFamily="2" charset="-18"/>
              </a:rPr>
              <a:t>&lt;/html&gt;</a:t>
            </a:r>
            <a:r>
              <a:rPr lang="sr-Latn-CS" altLang="sr-Latn-RS" sz="2400" dirty="0">
                <a:latin typeface="Montserrat ExtraBold" panose="00000900000000000000" pitchFamily="2" charset="-18"/>
              </a:rPr>
              <a:t>.</a:t>
            </a:r>
          </a:p>
          <a:p>
            <a:r>
              <a:rPr lang="sr-Latn-CS" altLang="sr-Latn-RS" sz="2400" dirty="0">
                <a:latin typeface="Montserrat ExtraBold" panose="00000900000000000000" pitchFamily="2" charset="-18"/>
              </a:rPr>
              <a:t>Ovaj tag govori browseru da je to kraj HTML dokumenta.</a:t>
            </a:r>
          </a:p>
          <a:p>
            <a:endParaRPr lang="sr-Latn-BA" dirty="0"/>
          </a:p>
        </p:txBody>
      </p:sp>
    </p:spTree>
    <p:extLst>
      <p:ext uri="{BB962C8B-B14F-4D97-AF65-F5344CB8AC3E}">
        <p14:creationId xmlns:p14="http://schemas.microsoft.com/office/powerpoint/2010/main" val="264755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3FC4-4BF3-93CF-52E6-8B144FA1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45025"/>
            <a:ext cx="6668103" cy="941400"/>
          </a:xfrm>
        </p:spPr>
        <p:txBody>
          <a:bodyPr/>
          <a:lstStyle/>
          <a:p>
            <a:r>
              <a:rPr lang="sr-Latn-CS" altLang="sr-Latn-RS" sz="3200" b="1" dirty="0"/>
              <a:t>STRUKTURA HTML STRANICE</a:t>
            </a:r>
            <a:endParaRPr lang="sr-Latn-BA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B049C-4394-7716-3136-4122DA7043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8499" y="1165609"/>
            <a:ext cx="7713131" cy="3532866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sr-Latn-CS" altLang="sr-Latn-RS" sz="2400" dirty="0">
                <a:latin typeface="Montserrat ExtraBold" panose="00000900000000000000" pitchFamily="2" charset="-18"/>
              </a:rPr>
              <a:t>Minimalna struktura HTML-dokumenta</a:t>
            </a:r>
          </a:p>
          <a:p>
            <a:pPr>
              <a:buFont typeface="Wingdings" panose="05000000000000000000" pitchFamily="2" charset="2"/>
              <a:buNone/>
            </a:pPr>
            <a:r>
              <a:rPr lang="sr-Latn-CS" altLang="sr-Latn-RS" sz="2400" dirty="0">
                <a:latin typeface="Montserrat ExtraBold" panose="00000900000000000000" pitchFamily="2" charset="-18"/>
              </a:rPr>
              <a:t>obuhvata tagove: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CS" altLang="sr-Latn-RS" sz="2400" dirty="0">
                <a:latin typeface="Montserrat ExtraBold" panose="00000900000000000000" pitchFamily="2" charset="-18"/>
              </a:rPr>
              <a:t>&lt;HTML&gt;, &lt;/HTML&gt; - zagrade HTML-teksta;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CS" altLang="sr-Latn-RS" sz="2400" dirty="0">
                <a:latin typeface="Montserrat ExtraBold" panose="00000900000000000000" pitchFamily="2" charset="-18"/>
              </a:rPr>
              <a:t>&lt;HEAD&gt;, &lt;/HEAD&gt; - zagrade zaglavlja,</a:t>
            </a:r>
          </a:p>
          <a:p>
            <a:pPr marL="114300" indent="0"/>
            <a:r>
              <a:rPr lang="sr-Latn-CS" altLang="sr-Latn-RS" sz="2400" dirty="0">
                <a:latin typeface="Montserrat ExtraBold" panose="00000900000000000000" pitchFamily="2" charset="-18"/>
              </a:rPr>
              <a:t>sadrži meta-definicije HTML-dokumenta;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CS" altLang="sr-Latn-RS" sz="2400" dirty="0">
                <a:latin typeface="Montserrat ExtraBold" panose="00000900000000000000" pitchFamily="2" charset="-18"/>
              </a:rPr>
              <a:t>&lt;TITLE&gt;, &lt;/TITLE&gt; - zagrade za naziv HTML</a:t>
            </a:r>
          </a:p>
          <a:p>
            <a:pPr marL="114300" indent="0"/>
            <a:r>
              <a:rPr lang="sr-Latn-CS" altLang="sr-Latn-RS" sz="2400" dirty="0">
                <a:latin typeface="Montserrat ExtraBold" panose="00000900000000000000" pitchFamily="2" charset="-18"/>
              </a:rPr>
              <a:t>dokumenta 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CS" altLang="sr-Latn-RS" sz="2400" dirty="0">
                <a:latin typeface="Montserrat ExtraBold" panose="00000900000000000000" pitchFamily="2" charset="-18"/>
              </a:rPr>
              <a:t>&lt;BODY&gt;, &lt;/BODY&gt; - zagrade teksta</a:t>
            </a:r>
          </a:p>
          <a:p>
            <a:pPr marL="114300" indent="0"/>
            <a:r>
              <a:rPr lang="sr-Latn-CS" altLang="sr-Latn-RS" sz="2400" dirty="0">
                <a:latin typeface="Montserrat ExtraBold" panose="00000900000000000000" pitchFamily="2" charset="-18"/>
              </a:rPr>
              <a:t>Obilježenog dokumenta.</a:t>
            </a:r>
          </a:p>
          <a:p>
            <a:pPr>
              <a:buFont typeface="Arial" panose="020B0604020202020204" pitchFamily="34" charset="0"/>
              <a:buChar char="•"/>
            </a:pPr>
            <a:endParaRPr lang="sr-Latn-CS" altLang="sr-Latn-RS" sz="2400" dirty="0">
              <a:latin typeface="Montserrat ExtraBold" panose="00000900000000000000" pitchFamily="2" charset="-18"/>
            </a:endParaRPr>
          </a:p>
          <a:p>
            <a:endParaRPr lang="sr-Latn-BA" dirty="0"/>
          </a:p>
        </p:txBody>
      </p:sp>
    </p:spTree>
    <p:extLst>
      <p:ext uri="{BB962C8B-B14F-4D97-AF65-F5344CB8AC3E}">
        <p14:creationId xmlns:p14="http://schemas.microsoft.com/office/powerpoint/2010/main" val="470277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84F3-8F2C-4C33-DE9E-1E160277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sz="3200" dirty="0"/>
              <a:t>HEAD &amp; BODY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C3FDE-F85B-B87C-E5DC-7156F2639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3965" y="1145540"/>
            <a:ext cx="8219551" cy="3185299"/>
          </a:xfrm>
        </p:spPr>
        <p:txBody>
          <a:bodyPr/>
          <a:lstStyle/>
          <a:p>
            <a:r>
              <a:rPr lang="sr-Latn-CS" altLang="sr-Latn-RS" sz="2000" dirty="0">
                <a:latin typeface="Montserrat ExtraBold" panose="00000900000000000000" pitchFamily="2" charset="-18"/>
              </a:rPr>
              <a:t>Svaki HTML dokument se sastoji od dva dijela: zaglavlja (head) i tijela (body).</a:t>
            </a:r>
          </a:p>
          <a:p>
            <a:r>
              <a:rPr lang="sr-Latn-CS" altLang="sr-Latn-RS" sz="2000" dirty="0">
                <a:latin typeface="Montserrat ExtraBold" panose="00000900000000000000" pitchFamily="2" charset="-18"/>
              </a:rPr>
              <a:t>Zaglavlje se odvaja tagovima &lt;head&gt; i &lt;/head&gt; a tijelo dokumenta tagovima: &lt;body&gt; i &lt;/body&gt;.</a:t>
            </a:r>
          </a:p>
          <a:p>
            <a:r>
              <a:rPr lang="sr-Latn-CS" altLang="sr-Latn-RS" sz="2000" dirty="0">
                <a:latin typeface="Montserrat ExtraBold" panose="00000900000000000000" pitchFamily="2" charset="-18"/>
              </a:rPr>
              <a:t>Sve ono sto se napiše u zaglavlju dokumenta neće se prikazati u prozoru browsera već obično služi samo da pruži neke informacije o stranici.</a:t>
            </a:r>
          </a:p>
          <a:p>
            <a:r>
              <a:rPr lang="sr-Latn-CS" altLang="sr-Latn-RS" sz="2000" dirty="0">
                <a:latin typeface="Montserrat ExtraBold" panose="00000900000000000000" pitchFamily="2" charset="-18"/>
              </a:rPr>
              <a:t>Sve ono što je napisano izmedju tagova &lt;body&gt; i &lt;/body&gt; predstavlja tijelo dokumenta, pojaviće se kao sadržaj prezentacije u prozoru browsera.</a:t>
            </a:r>
          </a:p>
          <a:p>
            <a:endParaRPr lang="sr-Latn-BA" dirty="0"/>
          </a:p>
        </p:txBody>
      </p:sp>
    </p:spTree>
    <p:extLst>
      <p:ext uri="{BB962C8B-B14F-4D97-AF65-F5344CB8AC3E}">
        <p14:creationId xmlns:p14="http://schemas.microsoft.com/office/powerpoint/2010/main" val="26315299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BD795AD-A279-530F-EFCD-5B8960217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8500" y="1136947"/>
            <a:ext cx="7793518" cy="3455150"/>
          </a:xfrm>
        </p:spPr>
        <p:txBody>
          <a:bodyPr/>
          <a:lstStyle/>
          <a:p>
            <a:r>
              <a:rPr lang="sr-Latn-CS" altLang="sr-Latn-RS" sz="2000" b="1" dirty="0">
                <a:latin typeface="Montserrat ExtraBold" panose="00000900000000000000" pitchFamily="2" charset="-18"/>
              </a:rPr>
              <a:t>&lt;html&gt;</a:t>
            </a:r>
          </a:p>
          <a:p>
            <a:r>
              <a:rPr lang="sr-Latn-CS" altLang="sr-Latn-RS" sz="2000" b="1" dirty="0">
                <a:solidFill>
                  <a:srgbClr val="92D050"/>
                </a:solidFill>
                <a:latin typeface="Montserrat ExtraBold" panose="00000900000000000000" pitchFamily="2" charset="-18"/>
              </a:rPr>
              <a:t>&lt;head&gt;</a:t>
            </a:r>
          </a:p>
          <a:p>
            <a:r>
              <a:rPr lang="sr-Latn-CS" altLang="sr-Latn-RS" sz="2000" b="1" dirty="0">
                <a:solidFill>
                  <a:schemeClr val="accent4"/>
                </a:solidFill>
                <a:latin typeface="Montserrat ExtraBold" panose="00000900000000000000" pitchFamily="2" charset="-18"/>
              </a:rPr>
              <a:t>&lt;title&gt;</a:t>
            </a:r>
          </a:p>
          <a:p>
            <a:r>
              <a:rPr lang="sr-Latn-CS" altLang="sr-Latn-RS" sz="2000" dirty="0">
                <a:latin typeface="Montserrat ExtraBold" panose="00000900000000000000" pitchFamily="2" charset="-18"/>
              </a:rPr>
              <a:t>ovde je naziv stranice</a:t>
            </a:r>
          </a:p>
          <a:p>
            <a:r>
              <a:rPr lang="sr-Latn-CS" altLang="sr-Latn-RS" sz="2000" b="1" dirty="0">
                <a:solidFill>
                  <a:schemeClr val="accent4"/>
                </a:solidFill>
                <a:latin typeface="Montserrat ExtraBold" panose="00000900000000000000" pitchFamily="2" charset="-18"/>
              </a:rPr>
              <a:t>&lt;/title&gt;</a:t>
            </a:r>
          </a:p>
          <a:p>
            <a:r>
              <a:rPr lang="sr-Latn-CS" altLang="sr-Latn-RS" sz="2000" b="1" dirty="0">
                <a:solidFill>
                  <a:srgbClr val="92D050"/>
                </a:solidFill>
                <a:latin typeface="Montserrat ExtraBold" panose="00000900000000000000" pitchFamily="2" charset="-18"/>
              </a:rPr>
              <a:t>&lt;/head&gt;</a:t>
            </a:r>
          </a:p>
          <a:p>
            <a:r>
              <a:rPr lang="sr-Latn-CS" altLang="sr-Latn-RS" sz="2000" b="1" dirty="0">
                <a:solidFill>
                  <a:srgbClr val="FF0000"/>
                </a:solidFill>
                <a:latin typeface="Montserrat ExtraBold" panose="00000900000000000000" pitchFamily="2" charset="-18"/>
              </a:rPr>
              <a:t>&lt;body&gt;</a:t>
            </a:r>
          </a:p>
          <a:p>
            <a:r>
              <a:rPr lang="sr-Latn-CS" altLang="sr-Latn-RS" sz="2000" dirty="0">
                <a:latin typeface="Montserrat ExtraBold" panose="00000900000000000000" pitchFamily="2" charset="-18"/>
              </a:rPr>
              <a:t>ovde se unosi sve ono sto zelite da se vidi na stranici</a:t>
            </a:r>
          </a:p>
          <a:p>
            <a:r>
              <a:rPr lang="sr-Latn-CS" altLang="sr-Latn-RS" sz="2000" b="1" dirty="0">
                <a:solidFill>
                  <a:srgbClr val="FF0000"/>
                </a:solidFill>
                <a:latin typeface="Montserrat ExtraBold" panose="00000900000000000000" pitchFamily="2" charset="-18"/>
              </a:rPr>
              <a:t>&lt;/body&gt;</a:t>
            </a:r>
          </a:p>
          <a:p>
            <a:r>
              <a:rPr lang="sr-Latn-CS" altLang="sr-Latn-RS" sz="2000" b="1" dirty="0">
                <a:latin typeface="Montserrat ExtraBold" panose="00000900000000000000" pitchFamily="2" charset="-18"/>
              </a:rPr>
              <a:t>&lt;/html&gt;</a:t>
            </a:r>
          </a:p>
          <a:p>
            <a:endParaRPr lang="sr-Latn-B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86133F-D206-EDE3-1EA2-C26219A76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sz="3200" dirty="0"/>
              <a:t>PRIMJER</a:t>
            </a:r>
          </a:p>
        </p:txBody>
      </p:sp>
    </p:spTree>
    <p:extLst>
      <p:ext uri="{BB962C8B-B14F-4D97-AF65-F5344CB8AC3E}">
        <p14:creationId xmlns:p14="http://schemas.microsoft.com/office/powerpoint/2010/main" val="243224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763</Words>
  <Application>Microsoft Office PowerPoint</Application>
  <PresentationFormat>On-screen Show (16:9)</PresentationFormat>
  <Paragraphs>101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Open Sans</vt:lpstr>
      <vt:lpstr>Wingdings</vt:lpstr>
      <vt:lpstr>Montserrat</vt:lpstr>
      <vt:lpstr>Montserrat ExtraLight</vt:lpstr>
      <vt:lpstr>Montserrat ExtraBold</vt:lpstr>
      <vt:lpstr>Arial</vt:lpstr>
      <vt:lpstr>Futuristic Background by Slidesgo</vt:lpstr>
      <vt:lpstr>HTML</vt:lpstr>
      <vt:lpstr>ŠTA JE HTML?</vt:lpstr>
      <vt:lpstr>01</vt:lpstr>
      <vt:lpstr>.html</vt:lpstr>
      <vt:lpstr>KOMANDE</vt:lpstr>
      <vt:lpstr>TAGOVI</vt:lpstr>
      <vt:lpstr>STRUKTURA HTML STRANICE</vt:lpstr>
      <vt:lpstr>HEAD &amp; BODY</vt:lpstr>
      <vt:lpstr>PRIMJER</vt:lpstr>
      <vt:lpstr>PowerPoint Presentation</vt:lpstr>
      <vt:lpstr>NASLOVI </vt:lpstr>
      <vt:lpstr>PowerPoint Presentation</vt:lpstr>
      <vt:lpstr>ODJELJAK &amp; PARAGRAF</vt:lpstr>
      <vt:lpstr>HORIZONTALNA LINIJA &amp; NOVI RED</vt:lpstr>
      <vt:lpstr>PRIMJER 2</vt:lpstr>
      <vt:lpstr>PowerPoint Presentation</vt:lpstr>
      <vt:lpstr>APLIKACIJE</vt:lpstr>
      <vt:lpstr>HVALA NA PAŽNJI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acer</dc:creator>
  <cp:lastModifiedBy>Luka Kozarevic</cp:lastModifiedBy>
  <cp:revision>2</cp:revision>
  <dcterms:modified xsi:type="dcterms:W3CDTF">2024-02-23T12:05:51Z</dcterms:modified>
</cp:coreProperties>
</file>